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65" r:id="rId23"/>
    <p:sldId id="278" r:id="rId24"/>
    <p:sldId id="280" r:id="rId25"/>
    <p:sldId id="282" r:id="rId26"/>
    <p:sldId id="283" r:id="rId27"/>
    <p:sldId id="285" r:id="rId28"/>
    <p:sldId id="286" r:id="rId29"/>
    <p:sldId id="287" r:id="rId30"/>
    <p:sldId id="288" r:id="rId31"/>
    <p:sldId id="289" r:id="rId32"/>
    <p:sldId id="281" r:id="rId3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FB9843-5379-4B45-90D1-70785EC1BD14}" type="datetimeFigureOut">
              <a:rPr lang="fa-IR" smtClean="0"/>
              <a:t>17/02/1435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7634AE-D975-4D9E-B1EA-04BF2AF0E03D}"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FB9843-5379-4B45-90D1-70785EC1BD14}" type="datetimeFigureOut">
              <a:rPr lang="fa-IR" smtClean="0"/>
              <a:t>17/02/1435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7634AE-D975-4D9E-B1EA-04BF2AF0E03D}"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FB9843-5379-4B45-90D1-70785EC1BD14}" type="datetimeFigureOut">
              <a:rPr lang="fa-IR" smtClean="0"/>
              <a:t>17/02/1435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7634AE-D975-4D9E-B1EA-04BF2AF0E03D}"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FB9843-5379-4B45-90D1-70785EC1BD14}" type="datetimeFigureOut">
              <a:rPr lang="fa-IR" smtClean="0"/>
              <a:t>17/02/1435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7634AE-D975-4D9E-B1EA-04BF2AF0E03D}"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FB9843-5379-4B45-90D1-70785EC1BD14}" type="datetimeFigureOut">
              <a:rPr lang="fa-IR" smtClean="0"/>
              <a:t>17/02/1435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27634AE-D975-4D9E-B1EA-04BF2AF0E03D}"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FB9843-5379-4B45-90D1-70785EC1BD14}" type="datetimeFigureOut">
              <a:rPr lang="fa-IR" smtClean="0"/>
              <a:t>17/02/1435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7634AE-D975-4D9E-B1EA-04BF2AF0E03D}"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FB9843-5379-4B45-90D1-70785EC1BD14}" type="datetimeFigureOut">
              <a:rPr lang="fa-IR" smtClean="0"/>
              <a:t>17/02/1435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27634AE-D975-4D9E-B1EA-04BF2AF0E03D}"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B9843-5379-4B45-90D1-70785EC1BD14}" type="datetimeFigureOut">
              <a:rPr lang="fa-IR" smtClean="0"/>
              <a:t>17/02/1435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27634AE-D975-4D9E-B1EA-04BF2AF0E03D}"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B9843-5379-4B45-90D1-70785EC1BD14}" type="datetimeFigureOut">
              <a:rPr lang="fa-IR" smtClean="0"/>
              <a:t>17/02/1435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27634AE-D975-4D9E-B1EA-04BF2AF0E03D}"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B9843-5379-4B45-90D1-70785EC1BD14}" type="datetimeFigureOut">
              <a:rPr lang="fa-IR" smtClean="0"/>
              <a:t>17/02/1435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27634AE-D975-4D9E-B1EA-04BF2AF0E03D}" type="slidenum">
              <a:rPr lang="fa-IR" smtClean="0"/>
              <a:t>‹#›</a:t>
            </a:fld>
            <a:endParaRPr lang="fa-I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AFB9843-5379-4B45-90D1-70785EC1BD14}" type="datetimeFigureOut">
              <a:rPr lang="fa-IR" smtClean="0"/>
              <a:t>17/02/1435</a:t>
            </a:fld>
            <a:endParaRPr lang="fa-IR"/>
          </a:p>
        </p:txBody>
      </p:sp>
      <p:sp>
        <p:nvSpPr>
          <p:cNvPr id="9" name="Slide Number Placeholder 8"/>
          <p:cNvSpPr>
            <a:spLocks noGrp="1"/>
          </p:cNvSpPr>
          <p:nvPr>
            <p:ph type="sldNum" sz="quarter" idx="11"/>
          </p:nvPr>
        </p:nvSpPr>
        <p:spPr/>
        <p:txBody>
          <a:bodyPr/>
          <a:lstStyle/>
          <a:p>
            <a:fld id="{F27634AE-D975-4D9E-B1EA-04BF2AF0E03D}" type="slidenum">
              <a:rPr lang="fa-IR" smtClean="0"/>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27634AE-D975-4D9E-B1EA-04BF2AF0E03D}" type="slidenum">
              <a:rPr lang="fa-IR" smtClean="0"/>
              <a:t>‹#›</a:t>
            </a:fld>
            <a:endParaRPr lang="fa-I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a-I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AFB9843-5379-4B45-90D1-70785EC1BD14}" type="datetimeFigureOut">
              <a:rPr lang="fa-IR" smtClean="0"/>
              <a:t>17/02/1435</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t>کمکهای اولیه</a:t>
            </a:r>
            <a:endParaRPr lang="fa-IR" dirty="0"/>
          </a:p>
        </p:txBody>
      </p:sp>
      <p:sp>
        <p:nvSpPr>
          <p:cNvPr id="3" name="Subtitle 2"/>
          <p:cNvSpPr>
            <a:spLocks noGrp="1"/>
          </p:cNvSpPr>
          <p:nvPr>
            <p:ph type="subTitle" idx="1"/>
          </p:nvPr>
        </p:nvSpPr>
        <p:spPr/>
        <p:txBody>
          <a:bodyPr/>
          <a:lstStyle/>
          <a:p>
            <a:r>
              <a:rPr lang="fa-IR" dirty="0" smtClean="0">
                <a:solidFill>
                  <a:schemeClr val="tx1">
                    <a:lumMod val="95000"/>
                    <a:lumOff val="5000"/>
                  </a:schemeClr>
                </a:solidFill>
              </a:rPr>
              <a:t>زخم ،خونریزی و پانسمان-شکستگی،دررفتگی و پیچ خوردگی</a:t>
            </a:r>
            <a:endParaRPr lang="fa-IR" dirty="0">
              <a:solidFill>
                <a:schemeClr val="tx1">
                  <a:lumMod val="95000"/>
                  <a:lumOff val="5000"/>
                </a:schemeClr>
              </a:solidFill>
            </a:endParaRPr>
          </a:p>
        </p:txBody>
      </p:sp>
    </p:spTree>
    <p:extLst>
      <p:ext uri="{BB962C8B-B14F-4D97-AF65-F5344CB8AC3E}">
        <p14:creationId xmlns:p14="http://schemas.microsoft.com/office/powerpoint/2010/main" val="223967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بانداژهای غلتکی یا استوانه ای</a:t>
            </a:r>
            <a:endParaRPr lang="fa-IR" dirty="0"/>
          </a:p>
        </p:txBody>
      </p:sp>
      <p:sp>
        <p:nvSpPr>
          <p:cNvPr id="3" name="Content Placeholder 2"/>
          <p:cNvSpPr>
            <a:spLocks noGrp="1"/>
          </p:cNvSpPr>
          <p:nvPr>
            <p:ph idx="1"/>
          </p:nvPr>
        </p:nvSpPr>
        <p:spPr/>
        <p:txBody>
          <a:bodyPr/>
          <a:lstStyle/>
          <a:p>
            <a:r>
              <a:rPr lang="fa-IR" dirty="0" smtClean="0"/>
              <a:t>بانداژهای استوانه ای برای حمایت از اعضا ، محافظت از پانسمان و با فشار برای کنترل از خونریزی استفاده می گردد .</a:t>
            </a:r>
          </a:p>
          <a:p>
            <a:r>
              <a:rPr lang="fa-IR" dirty="0" smtClean="0"/>
              <a:t>آنها از پنبه یا نخ تور یا گاز استریل ، کتان و پارچه کش دار ساخته می شوند .</a:t>
            </a:r>
          </a:p>
          <a:p>
            <a:r>
              <a:rPr lang="fa-IR" dirty="0" smtClean="0"/>
              <a:t>باندازها ی استوانه ای ف در سه نوع در دسترس می باشند :</a:t>
            </a:r>
          </a:p>
          <a:p>
            <a:r>
              <a:rPr lang="fa-IR" dirty="0" smtClean="0"/>
              <a:t>1)بافته باز: امکان تهویه دارد ، برای حفاظت از پانسمان استفاده می گردد از این نوع نباید برای اعمال فشار یا حمایت از عضو استفاده گردد .</a:t>
            </a:r>
          </a:p>
          <a:p>
            <a:r>
              <a:rPr lang="fa-IR" dirty="0" smtClean="0"/>
              <a:t>2)نوع کش دار : به شکل اعضا بدن شکل میگیرد و برای حمایت از صدمات بافت نرم و محافظت از پانسان بکار میرود .</a:t>
            </a:r>
          </a:p>
          <a:p>
            <a:r>
              <a:rPr lang="fa-IR" dirty="0" smtClean="0"/>
              <a:t>3)کرپ : باع قحمایت محکم ازمفاصل آسیب دیده میگردد .</a:t>
            </a:r>
          </a:p>
          <a:p>
            <a:endParaRPr lang="fa-IR" dirty="0" smtClean="0"/>
          </a:p>
          <a:p>
            <a:endParaRPr lang="fa-IR" dirty="0"/>
          </a:p>
        </p:txBody>
      </p:sp>
    </p:spTree>
    <p:extLst>
      <p:ext uri="{BB962C8B-B14F-4D97-AF65-F5344CB8AC3E}">
        <p14:creationId xmlns:p14="http://schemas.microsoft.com/office/powerpoint/2010/main" val="2834813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بانداژ لوله ای </a:t>
            </a:r>
            <a:endParaRPr lang="fa-IR" dirty="0"/>
          </a:p>
        </p:txBody>
      </p:sp>
      <p:sp>
        <p:nvSpPr>
          <p:cNvPr id="3" name="Content Placeholder 2"/>
          <p:cNvSpPr>
            <a:spLocks noGrp="1"/>
          </p:cNvSpPr>
          <p:nvPr>
            <p:ph idx="1"/>
          </p:nvPr>
        </p:nvSpPr>
        <p:spPr/>
        <p:txBody>
          <a:bodyPr/>
          <a:lstStyle/>
          <a:p>
            <a:r>
              <a:rPr lang="fa-IR" dirty="0" smtClean="0"/>
              <a:t>بانداژهای لوله ای از پارچه لوله ای بدون پرز ساخته شده و این نوع برای ثابت نگاه داشتن و محافظت از پانسمان در جای خود استفاده می گردد اما در کنترل خونریزی نمیتوان ازآن استفاده نمود .</a:t>
            </a:r>
            <a:endParaRPr lang="fa-IR" dirty="0"/>
          </a:p>
          <a:p>
            <a:pPr marL="114300" indent="0">
              <a:buNone/>
            </a:pPr>
            <a:endParaRPr lang="fa-IR" dirty="0"/>
          </a:p>
        </p:txBody>
      </p:sp>
    </p:spTree>
    <p:extLst>
      <p:ext uri="{BB962C8B-B14F-4D97-AF65-F5344CB8AC3E}">
        <p14:creationId xmlns:p14="http://schemas.microsoft.com/office/powerpoint/2010/main" val="3223806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بانداژ سه گوش یا مثلثی</a:t>
            </a:r>
            <a:endParaRPr lang="fa-IR" dirty="0"/>
          </a:p>
        </p:txBody>
      </p:sp>
      <p:sp>
        <p:nvSpPr>
          <p:cNvPr id="3" name="Content Placeholder 2"/>
          <p:cNvSpPr>
            <a:spLocks noGrp="1"/>
          </p:cNvSpPr>
          <p:nvPr>
            <p:ph idx="1"/>
          </p:nvPr>
        </p:nvSpPr>
        <p:spPr/>
        <p:txBody>
          <a:bodyPr/>
          <a:lstStyle/>
          <a:p>
            <a:r>
              <a:rPr lang="fa-IR" dirty="0" smtClean="0"/>
              <a:t>بانداز سه گوش میتوند در سه شکل با چین پهن ، با چین باریک و یابه صورت باز استفاده گردد .</a:t>
            </a:r>
          </a:p>
          <a:p>
            <a:r>
              <a:rPr lang="fa-IR" dirty="0" smtClean="0"/>
              <a:t>از این نوع بانداژ به شکل آویزدر نواحی سر و دست و پا استفاده می شود .</a:t>
            </a:r>
          </a:p>
          <a:p>
            <a:endParaRPr lang="fa-IR" dirty="0"/>
          </a:p>
        </p:txBody>
      </p:sp>
    </p:spTree>
    <p:extLst>
      <p:ext uri="{BB962C8B-B14F-4D97-AF65-F5344CB8AC3E}">
        <p14:creationId xmlns:p14="http://schemas.microsoft.com/office/powerpoint/2010/main" val="3742471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کمپرس سرد</a:t>
            </a:r>
            <a:endParaRPr lang="fa-IR" dirty="0"/>
          </a:p>
        </p:txBody>
      </p:sp>
      <p:sp>
        <p:nvSpPr>
          <p:cNvPr id="3" name="Content Placeholder 2"/>
          <p:cNvSpPr>
            <a:spLocks noGrp="1"/>
          </p:cNvSpPr>
          <p:nvPr>
            <p:ph idx="1"/>
          </p:nvPr>
        </p:nvSpPr>
        <p:spPr/>
        <p:txBody>
          <a:bodyPr/>
          <a:lstStyle/>
          <a:p>
            <a:r>
              <a:rPr lang="fa-IR" dirty="0" smtClean="0"/>
              <a:t>کمپرس سرد به منظور کاهش تورم و تسکین درد مورد استفاده قرار میگیرد .</a:t>
            </a:r>
          </a:p>
          <a:p>
            <a:r>
              <a:rPr lang="fa-IR" dirty="0" smtClean="0"/>
              <a:t>انواع :</a:t>
            </a:r>
          </a:p>
          <a:p>
            <a:r>
              <a:rPr lang="fa-IR" dirty="0" smtClean="0"/>
              <a:t>1)پدهای سرد : حوله ای را آب خیسانده و سپس آن را فشار دهید تا آب آن خارج شود . پد را در محل آسیب دیده قرار داده ، مجدداً حوله را در آب سرد خیس کرده و مورد استفاده قرار دهید .</a:t>
            </a:r>
          </a:p>
          <a:p>
            <a:r>
              <a:rPr lang="fa-IR" dirty="0" smtClean="0"/>
              <a:t>2)بسته های یخ : یک کیسه را با آب نسبتاً پر کرده وسپس آن را در یخال قرار دهید تا یخ بزند . بسته حاوی یخ را در داخل لباس یا لوله خشک قرار دادهو آن را در محل آسیب دیده قرار دهید .</a:t>
            </a:r>
          </a:p>
          <a:p>
            <a:r>
              <a:rPr lang="fa-IR" dirty="0" smtClean="0"/>
              <a:t>* هرگز کیسه آب یخ  را مستقیم روی پوست قرار ندهید .</a:t>
            </a:r>
          </a:p>
          <a:p>
            <a:r>
              <a:rPr lang="fa-IR" dirty="0" smtClean="0"/>
              <a:t>این مسله منجر به سوختگی  پوست خواهد شد .</a:t>
            </a:r>
          </a:p>
        </p:txBody>
      </p:sp>
    </p:spTree>
    <p:extLst>
      <p:ext uri="{BB962C8B-B14F-4D97-AF65-F5344CB8AC3E}">
        <p14:creationId xmlns:p14="http://schemas.microsoft.com/office/powerpoint/2010/main" val="449069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فرو رفتن جسم خارجی در پوست</a:t>
            </a:r>
            <a:endParaRPr lang="fa-IR" dirty="0"/>
          </a:p>
        </p:txBody>
      </p:sp>
      <p:sp>
        <p:nvSpPr>
          <p:cNvPr id="3" name="Content Placeholder 2"/>
          <p:cNvSpPr>
            <a:spLocks noGrp="1"/>
          </p:cNvSpPr>
          <p:nvPr>
            <p:ph idx="1"/>
          </p:nvPr>
        </p:nvSpPr>
        <p:spPr/>
        <p:txBody>
          <a:bodyPr/>
          <a:lstStyle/>
          <a:p>
            <a:r>
              <a:rPr lang="fa-IR" dirty="0" smtClean="0"/>
              <a:t>فرو رفتن جسم خارجی در پوست دردناک بوده و میتواند منجر به بروز عفونت در فرد  شود . در صورتیکه امکان برداشتن جسم خارجی  وجود دارد آن را بردارید و در غیر این صورت به مراکز پزشکی مراجعه کنید .</a:t>
            </a:r>
          </a:p>
          <a:p>
            <a:endParaRPr lang="fa-IR" dirty="0"/>
          </a:p>
          <a:p>
            <a:r>
              <a:rPr lang="fa-IR" dirty="0" smtClean="0"/>
              <a:t>در صورتیکه  جسم خارجی بزرگ درپوست فرو رفته به ویژه در مواقعی که  وارد شکم یا قفسه سینه شده است به مراکز اورژانس به سرعت اطلاع دهید .</a:t>
            </a:r>
          </a:p>
          <a:p>
            <a:endParaRPr lang="fa-IR" dirty="0"/>
          </a:p>
        </p:txBody>
      </p:sp>
    </p:spTree>
    <p:extLst>
      <p:ext uri="{BB962C8B-B14F-4D97-AF65-F5344CB8AC3E}">
        <p14:creationId xmlns:p14="http://schemas.microsoft.com/office/powerpoint/2010/main" val="4273197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جسم خارجی کوچک</a:t>
            </a:r>
            <a:endParaRPr lang="fa-IR" dirty="0"/>
          </a:p>
        </p:txBody>
      </p:sp>
      <p:sp>
        <p:nvSpPr>
          <p:cNvPr id="3" name="Content Placeholder 2"/>
          <p:cNvSpPr>
            <a:spLocks noGrp="1"/>
          </p:cNvSpPr>
          <p:nvPr>
            <p:ph idx="1"/>
          </p:nvPr>
        </p:nvSpPr>
        <p:spPr/>
        <p:txBody>
          <a:bodyPr/>
          <a:lstStyle/>
          <a:p>
            <a:r>
              <a:rPr lang="fa-IR" dirty="0" smtClean="0"/>
              <a:t>در مواقعی که تکه چوبی و یا  شیشه یا فلزات در پوست فرو رفته باشد میتوان با استفاده از موچین آن را خارج کرد ، برای این کار موچین را در آب جوش برای چند ثانیه قرار داده سپس اجازه دهید تا خنک شود :</a:t>
            </a:r>
          </a:p>
          <a:p>
            <a:r>
              <a:rPr lang="fa-IR" dirty="0" smtClean="0"/>
              <a:t>1)به آرامی پوست کنار جسم خارجی را فشار داده ، این کار منجر به نزدیک شدن جسم خارجی به سطح خارج پوست میشود .</a:t>
            </a:r>
          </a:p>
          <a:p>
            <a:r>
              <a:rPr lang="fa-IR" dirty="0" smtClean="0"/>
              <a:t>2)از یک موچین استفاده کرده و به آرامی باریکه چوب یا شیشه را گرفته و با زاویه ای که فرو رفته است آن را بیرون بکشید .</a:t>
            </a:r>
          </a:p>
          <a:p>
            <a:r>
              <a:rPr lang="fa-IR" dirty="0" smtClean="0"/>
              <a:t>3) زخم را با دقت فشار داده تا کمی خون بیاید و کلیه موادباقیمانده از جسم خارجی و موادزاید خارج شود .</a:t>
            </a:r>
          </a:p>
          <a:p>
            <a:r>
              <a:rPr lang="fa-IR" dirty="0" smtClean="0"/>
              <a:t>4)ناحیه را تمیز کرده و خشک کنید . در صوورت نیاز یک پانسمان روی آن قرار دهید .</a:t>
            </a:r>
          </a:p>
          <a:p>
            <a:endParaRPr lang="fa-IR" dirty="0"/>
          </a:p>
        </p:txBody>
      </p:sp>
    </p:spTree>
    <p:extLst>
      <p:ext uri="{BB962C8B-B14F-4D97-AF65-F5344CB8AC3E}">
        <p14:creationId xmlns:p14="http://schemas.microsoft.com/office/powerpoint/2010/main" val="1580396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جسم خارجی بزرگ</a:t>
            </a:r>
            <a:endParaRPr lang="fa-IR" dirty="0"/>
          </a:p>
        </p:txBody>
      </p:sp>
      <p:sp>
        <p:nvSpPr>
          <p:cNvPr id="3" name="Content Placeholder 2"/>
          <p:cNvSpPr>
            <a:spLocks noGrp="1"/>
          </p:cNvSpPr>
          <p:nvPr>
            <p:ph idx="1"/>
          </p:nvPr>
        </p:nvSpPr>
        <p:spPr/>
        <p:txBody>
          <a:bodyPr/>
          <a:lstStyle/>
          <a:p>
            <a:r>
              <a:rPr lang="fa-IR" dirty="0" smtClean="0"/>
              <a:t>در مواقعی که جسم خارجی بزرگ در ناحیه قفسه سینه یا شکم فرو رفته است آن را بیرون نکشید .</a:t>
            </a:r>
          </a:p>
          <a:p>
            <a:endParaRPr lang="fa-IR" dirty="0"/>
          </a:p>
          <a:p>
            <a:r>
              <a:rPr lang="fa-IR" dirty="0" smtClean="0"/>
              <a:t>کمکهای اولیه به شرح زیر است :</a:t>
            </a:r>
          </a:p>
          <a:p>
            <a:r>
              <a:rPr lang="fa-IR" dirty="0" smtClean="0"/>
              <a:t>1)در صورتیکه در اطراف جسم فرو رفته خونریزی وجود دارد به این نواحی فشار دهید تا خونریزی قطع شود . دقت کنید که فشاری به جسم فرو رفته وارد نکنید .</a:t>
            </a:r>
          </a:p>
          <a:p>
            <a:r>
              <a:rPr lang="fa-IR" dirty="0" smtClean="0"/>
              <a:t>2)یک پد را ذر اطراف شی قرار داده دقت  کنید فشاری به جسم وارد نشود .</a:t>
            </a:r>
          </a:p>
          <a:p>
            <a:r>
              <a:rPr lang="fa-IR" dirty="0" smtClean="0"/>
              <a:t>3) درصورت امکان اندام آسیب دیده را بالا نگه دارید .</a:t>
            </a:r>
          </a:p>
          <a:p>
            <a:r>
              <a:rPr lang="fa-IR" dirty="0" smtClean="0"/>
              <a:t>4)مددجو به مرکز پزشکی اعزام گردد .</a:t>
            </a:r>
          </a:p>
        </p:txBody>
      </p:sp>
    </p:spTree>
    <p:extLst>
      <p:ext uri="{BB962C8B-B14F-4D97-AF65-F5344CB8AC3E}">
        <p14:creationId xmlns:p14="http://schemas.microsoft.com/office/powerpoint/2010/main" val="3162976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فرو رفتن اجسام نوک تیز</a:t>
            </a:r>
            <a:endParaRPr lang="fa-IR" dirty="0"/>
          </a:p>
        </p:txBody>
      </p:sp>
      <p:sp>
        <p:nvSpPr>
          <p:cNvPr id="3" name="Content Placeholder 2"/>
          <p:cNvSpPr>
            <a:spLocks noGrp="1"/>
          </p:cNvSpPr>
          <p:nvPr>
            <p:ph idx="1"/>
          </p:nvPr>
        </p:nvSpPr>
        <p:spPr/>
        <p:txBody>
          <a:bodyPr/>
          <a:lstStyle/>
          <a:p>
            <a:r>
              <a:rPr lang="fa-IR" dirty="0" smtClean="0"/>
              <a:t>در صورتیکه چاقو یا یک جسم نوک تیز وارد پوست شده است هرگز برای بیرون آوردن آن تلاش نکنید چرا که خطر خونریزی داخلی را افزایش میدهد .</a:t>
            </a:r>
          </a:p>
          <a:p>
            <a:r>
              <a:rPr lang="fa-IR" dirty="0" smtClean="0"/>
              <a:t>کمکهای اولیه همانند اجسام خارجی بزرگ انجام میشود . </a:t>
            </a:r>
            <a:endParaRPr lang="fa-IR" dirty="0"/>
          </a:p>
        </p:txBody>
      </p:sp>
    </p:spTree>
    <p:extLst>
      <p:ext uri="{BB962C8B-B14F-4D97-AF65-F5344CB8AC3E}">
        <p14:creationId xmlns:p14="http://schemas.microsoft.com/office/powerpoint/2010/main" val="1947581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خونریزی</a:t>
            </a:r>
            <a:endParaRPr lang="fa-IR" dirty="0"/>
          </a:p>
        </p:txBody>
      </p:sp>
      <p:sp>
        <p:nvSpPr>
          <p:cNvPr id="3" name="Content Placeholder 2"/>
          <p:cNvSpPr>
            <a:spLocks noGrp="1"/>
          </p:cNvSpPr>
          <p:nvPr>
            <p:ph idx="1"/>
          </p:nvPr>
        </p:nvSpPr>
        <p:spPr/>
        <p:txBody>
          <a:bodyPr>
            <a:normAutofit lnSpcReduction="10000"/>
          </a:bodyPr>
          <a:lstStyle/>
          <a:p>
            <a:r>
              <a:rPr lang="fa-IR" dirty="0" smtClean="0"/>
              <a:t>طبقه بندی سه گانه خونریزی :</a:t>
            </a:r>
          </a:p>
          <a:p>
            <a:r>
              <a:rPr lang="fa-IR" b="1" dirty="0" smtClean="0"/>
              <a:t>1)شریانی</a:t>
            </a:r>
          </a:p>
          <a:p>
            <a:r>
              <a:rPr lang="fa-IR" b="1" dirty="0" smtClean="0"/>
              <a:t>2)وریدی</a:t>
            </a:r>
          </a:p>
          <a:p>
            <a:r>
              <a:rPr lang="fa-IR" b="1" dirty="0" smtClean="0"/>
              <a:t>3)مویرگی</a:t>
            </a:r>
          </a:p>
          <a:p>
            <a:endParaRPr lang="fa-IR" dirty="0" smtClean="0"/>
          </a:p>
          <a:p>
            <a:r>
              <a:rPr lang="fa-IR" dirty="0" smtClean="0"/>
              <a:t>-تمام خونریزی خارجی را می توان به راحتی با وارد کردن فشار مستقیم موضعی بر روی محل خونریزی کنترل کرد.</a:t>
            </a:r>
          </a:p>
          <a:p>
            <a:pPr marL="114300" indent="0">
              <a:buNone/>
            </a:pPr>
            <a:endParaRPr lang="fa-IR" dirty="0"/>
          </a:p>
          <a:p>
            <a:pPr marL="114300" indent="0">
              <a:buNone/>
            </a:pPr>
            <a:r>
              <a:rPr lang="fa-IR" dirty="0" smtClean="0"/>
              <a:t>- بالا بردن عضو خونریزی کننده تا حداقل 15 سانتیمتر ، اغلب منجر به توقف خونریزی وریدی میشود .</a:t>
            </a:r>
          </a:p>
          <a:p>
            <a:r>
              <a:rPr lang="fa-IR" dirty="0" smtClean="0"/>
              <a:t>- در صورتیکه شی از زخم خارج شده است برای ثابت کردن شی در محل خود و وارد کردن فشار تا حد امکان  از پانسمان حجیم استفاده نمایید و شی را خارج نکنید .</a:t>
            </a:r>
            <a:endParaRPr lang="fa-IR" dirty="0"/>
          </a:p>
        </p:txBody>
      </p:sp>
    </p:spTree>
    <p:extLst>
      <p:ext uri="{BB962C8B-B14F-4D97-AF65-F5344CB8AC3E}">
        <p14:creationId xmlns:p14="http://schemas.microsoft.com/office/powerpoint/2010/main" val="1255501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خونریزی</a:t>
            </a:r>
            <a:endParaRPr lang="fa-IR" dirty="0"/>
          </a:p>
        </p:txBody>
      </p:sp>
      <p:sp>
        <p:nvSpPr>
          <p:cNvPr id="3" name="Content Placeholder 2"/>
          <p:cNvSpPr>
            <a:spLocks noGrp="1"/>
          </p:cNvSpPr>
          <p:nvPr>
            <p:ph idx="1"/>
          </p:nvPr>
        </p:nvSpPr>
        <p:spPr/>
        <p:txBody>
          <a:bodyPr/>
          <a:lstStyle/>
          <a:p>
            <a:r>
              <a:rPr lang="fa-IR" dirty="0" smtClean="0">
                <a:solidFill>
                  <a:schemeClr val="tx1">
                    <a:lumMod val="95000"/>
                    <a:lumOff val="5000"/>
                  </a:schemeClr>
                </a:solidFill>
              </a:rPr>
              <a:t>-یک شکستگی باز را بالا نبرید . میتتوان شکستگی را پس از آتل گیری بالا برد . آتل گیری به کنترل خونریزی کمک میکند .</a:t>
            </a:r>
          </a:p>
          <a:p>
            <a:endParaRPr lang="fa-IR" dirty="0" smtClean="0"/>
          </a:p>
          <a:p>
            <a:r>
              <a:rPr lang="fa-IR" dirty="0" smtClean="0"/>
              <a:t>-انجام پانسمان فشاری به طوریکه نبض انتهایی عضو آسیب دیده لمس شود مفید است . هنگامیکه فشار پانسمان بیشتر از فشار شریانی باشد خونریزی متوقف میشود .</a:t>
            </a:r>
          </a:p>
          <a:p>
            <a:endParaRPr lang="fa-IR" dirty="0"/>
          </a:p>
          <a:p>
            <a:r>
              <a:rPr lang="fa-IR" dirty="0" smtClean="0"/>
              <a:t>-در صورتیکه علیرغم استفاده از فشار مستقیم خونریزی از زخم ادامه یابد اندام را بالا ببرید و فشار اضافی بر روی ناحیه بالاتر یا محل نبض اعمال نمایید .</a:t>
            </a:r>
          </a:p>
          <a:p>
            <a:r>
              <a:rPr lang="fa-IR" dirty="0" smtClean="0"/>
              <a:t>نقطه فشار نقطه ایست که رگ خونی در مجاورت یک استخوان قرار دارد . وارد کردن فشار به روی قسمت بالاتر یک شریان اصلی به ندرت موجب توقف کامل خونریزی میشود اما روند از دست دادن خون را آهسته میکند .</a:t>
            </a:r>
            <a:endParaRPr lang="fa-IR" dirty="0"/>
          </a:p>
        </p:txBody>
      </p:sp>
    </p:spTree>
    <p:extLst>
      <p:ext uri="{BB962C8B-B14F-4D97-AF65-F5344CB8AC3E}">
        <p14:creationId xmlns:p14="http://schemas.microsoft.com/office/powerpoint/2010/main" val="175203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زخم ها و خونریزی</a:t>
            </a:r>
            <a:endParaRPr lang="fa-IR" dirty="0"/>
          </a:p>
        </p:txBody>
      </p:sp>
      <p:sp>
        <p:nvSpPr>
          <p:cNvPr id="3" name="Content Placeholder 2"/>
          <p:cNvSpPr>
            <a:spLocks noGrp="1"/>
          </p:cNvSpPr>
          <p:nvPr>
            <p:ph idx="1"/>
          </p:nvPr>
        </p:nvSpPr>
        <p:spPr/>
        <p:txBody>
          <a:bodyPr>
            <a:normAutofit/>
          </a:bodyPr>
          <a:lstStyle/>
          <a:p>
            <a:pPr marL="114300" indent="0">
              <a:buNone/>
            </a:pPr>
            <a:r>
              <a:rPr lang="fa-IR" sz="2800" dirty="0" smtClean="0"/>
              <a:t>زخمها از راه های مختلف به وجود می آیند.زخم و خونریزی می تواند خطرناک بوده و زندگی فرد را تهدید کند.</a:t>
            </a:r>
          </a:p>
          <a:p>
            <a:pPr marL="114300" indent="0">
              <a:buNone/>
            </a:pPr>
            <a:r>
              <a:rPr lang="fa-IR" sz="2800" dirty="0" smtClean="0"/>
              <a:t>در هنگام بررسی زخم دقت داشته باشید که کدامیک از انواع زخمها در منزل تحت درمان قرار دارد وچه زخمهایی نیاز به ارجاع بیمارستان دارد.</a:t>
            </a:r>
          </a:p>
          <a:p>
            <a:pPr marL="114300" indent="0">
              <a:buNone/>
            </a:pPr>
            <a:endParaRPr lang="fa-IR" sz="2800" dirty="0"/>
          </a:p>
          <a:p>
            <a:pPr marL="114300" indent="0">
              <a:buNone/>
            </a:pPr>
            <a:r>
              <a:rPr lang="fa-IR" sz="2800" dirty="0" smtClean="0"/>
              <a:t>*پس از بروز زخم لازم است که فرد از نظر بیماری کزاز مورد بررسی قرار گرفته </a:t>
            </a:r>
            <a:r>
              <a:rPr lang="fa-IR" sz="2800" dirty="0" smtClean="0"/>
              <a:t>وبه </a:t>
            </a:r>
            <a:r>
              <a:rPr lang="fa-IR" sz="2800" dirty="0" smtClean="0"/>
              <a:t>علاوه در صورت </a:t>
            </a:r>
            <a:r>
              <a:rPr lang="fa-IR" sz="2800" dirty="0" smtClean="0"/>
              <a:t>نیاز، </a:t>
            </a:r>
            <a:r>
              <a:rPr lang="fa-IR" sz="2800" dirty="0" smtClean="0"/>
              <a:t>به وی واکسن کزاز تزریق گردد.</a:t>
            </a:r>
          </a:p>
        </p:txBody>
      </p:sp>
    </p:spTree>
    <p:extLst>
      <p:ext uri="{BB962C8B-B14F-4D97-AF65-F5344CB8AC3E}">
        <p14:creationId xmlns:p14="http://schemas.microsoft.com/office/powerpoint/2010/main" val="3105306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راههای کنترل خونریزی</a:t>
            </a:r>
            <a:endParaRPr lang="fa-IR" dirty="0"/>
          </a:p>
        </p:txBody>
      </p:sp>
      <p:sp>
        <p:nvSpPr>
          <p:cNvPr id="3" name="Content Placeholder 2"/>
          <p:cNvSpPr>
            <a:spLocks noGrp="1"/>
          </p:cNvSpPr>
          <p:nvPr>
            <p:ph idx="1"/>
          </p:nvPr>
        </p:nvSpPr>
        <p:spPr/>
        <p:txBody>
          <a:bodyPr/>
          <a:lstStyle/>
          <a:p>
            <a:r>
              <a:rPr lang="fa-IR" dirty="0" smtClean="0"/>
              <a:t>1- فشار مستقیم</a:t>
            </a:r>
          </a:p>
          <a:p>
            <a:r>
              <a:rPr lang="fa-IR" dirty="0" smtClean="0"/>
              <a:t>2- بالا بردن در صورت مناسب بودن</a:t>
            </a:r>
          </a:p>
          <a:p>
            <a:r>
              <a:rPr lang="fa-IR" dirty="0" smtClean="0"/>
              <a:t>3- پانسمان فشاری</a:t>
            </a:r>
          </a:p>
          <a:p>
            <a:r>
              <a:rPr lang="fa-IR" dirty="0" smtClean="0"/>
              <a:t>4-اعمال فشار بر روی نقاط فشار ( برای اندامهای فوقانی و تحتانی )</a:t>
            </a:r>
          </a:p>
          <a:p>
            <a:r>
              <a:rPr lang="fa-IR" dirty="0" smtClean="0"/>
              <a:t>5- بسته یخ یا سرد ( به ویژه در مورد خونریزی از بینی )</a:t>
            </a:r>
          </a:p>
          <a:p>
            <a:r>
              <a:rPr lang="fa-IR" dirty="0" smtClean="0"/>
              <a:t>6- استفاده از آتلها</a:t>
            </a:r>
          </a:p>
          <a:p>
            <a:r>
              <a:rPr lang="fa-IR" dirty="0" smtClean="0"/>
              <a:t>7- بستن زخمهای عمیق بزرگ با پانسمان استریل</a:t>
            </a:r>
          </a:p>
          <a:p>
            <a:r>
              <a:rPr lang="fa-IR" dirty="0" smtClean="0"/>
              <a:t>8- کاربرد لباس بدنی ضد شوک ( برای آسیب اندام تحتانی یا لگن )</a:t>
            </a:r>
          </a:p>
          <a:p>
            <a:r>
              <a:rPr lang="fa-IR" dirty="0" smtClean="0"/>
              <a:t>9- باندهای فشاری</a:t>
            </a:r>
          </a:p>
          <a:p>
            <a:r>
              <a:rPr lang="fa-IR" dirty="0" smtClean="0"/>
              <a:t>10- تورنیکه تنها به عنوان اقدام آخر ( تورنیکه میتواند موجب آسیب دایمی به اعصاب ، عضله ها و عروق خونی و در نتیجه از دست دادن یک عضو شود )</a:t>
            </a:r>
          </a:p>
          <a:p>
            <a:pPr marL="114300" indent="0">
              <a:buNone/>
            </a:pPr>
            <a:endParaRPr lang="fa-IR" dirty="0"/>
          </a:p>
        </p:txBody>
      </p:sp>
    </p:spTree>
    <p:extLst>
      <p:ext uri="{BB962C8B-B14F-4D97-AF65-F5344CB8AC3E}">
        <p14:creationId xmlns:p14="http://schemas.microsoft.com/office/powerpoint/2010/main" val="2097569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به یاد داشته باشیم </a:t>
            </a:r>
            <a:endParaRPr lang="fa-IR" dirty="0"/>
          </a:p>
        </p:txBody>
      </p:sp>
      <p:sp>
        <p:nvSpPr>
          <p:cNvPr id="3" name="Content Placeholder 2"/>
          <p:cNvSpPr>
            <a:spLocks noGrp="1"/>
          </p:cNvSpPr>
          <p:nvPr>
            <p:ph idx="1"/>
          </p:nvPr>
        </p:nvSpPr>
        <p:spPr/>
        <p:txBody>
          <a:bodyPr/>
          <a:lstStyle/>
          <a:p>
            <a:pPr marL="114300" indent="0">
              <a:buNone/>
            </a:pPr>
            <a:r>
              <a:rPr lang="fa-IR" dirty="0" smtClean="0"/>
              <a:t>- در صورت آسیب مهره ها پاها را بلند نکنیم . </a:t>
            </a:r>
          </a:p>
          <a:p>
            <a:pPr marL="114300" indent="0">
              <a:buNone/>
            </a:pPr>
            <a:r>
              <a:rPr lang="fa-IR" dirty="0" smtClean="0"/>
              <a:t>- در شکستگی باز در اندامها از فشار مستقیم استفاده کنیم . </a:t>
            </a:r>
          </a:p>
          <a:p>
            <a:pPr marL="114300" indent="0">
              <a:buNone/>
            </a:pPr>
            <a:r>
              <a:rPr lang="fa-IR" dirty="0" smtClean="0"/>
              <a:t>- در خونریزی از بینی و گوش از فشار آوردن بر موضع خودداری کرده پانسمان شل انجام دهیم .</a:t>
            </a:r>
          </a:p>
          <a:p>
            <a:pPr marL="114300" indent="0">
              <a:buNone/>
            </a:pPr>
            <a:r>
              <a:rPr lang="fa-IR" dirty="0" smtClean="0"/>
              <a:t>- پایدارنمودن یک شکستگی و کاهش حرکت اولویت اصلی در کنترل فوری خونریزی است .</a:t>
            </a:r>
          </a:p>
          <a:p>
            <a:pPr marL="114300" indent="0">
              <a:buNone/>
            </a:pPr>
            <a:r>
              <a:rPr lang="fa-IR" dirty="0" smtClean="0"/>
              <a:t>- علایم حیاتی مصدوم را مورد بررسی قرار دهیم و به علایم شوک در وی توجه  کنیم . </a:t>
            </a:r>
          </a:p>
        </p:txBody>
      </p:sp>
    </p:spTree>
    <p:extLst>
      <p:ext uri="{BB962C8B-B14F-4D97-AF65-F5344CB8AC3E}">
        <p14:creationId xmlns:p14="http://schemas.microsoft.com/office/powerpoint/2010/main" val="734663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آسیب های دستگاه عضلانی -اسکلتی</a:t>
            </a:r>
            <a:endParaRPr lang="fa-IR" dirty="0"/>
          </a:p>
        </p:txBody>
      </p:sp>
      <p:sp>
        <p:nvSpPr>
          <p:cNvPr id="3" name="Content Placeholder 2"/>
          <p:cNvSpPr>
            <a:spLocks noGrp="1"/>
          </p:cNvSpPr>
          <p:nvPr>
            <p:ph idx="1"/>
          </p:nvPr>
        </p:nvSpPr>
        <p:spPr/>
        <p:txBody>
          <a:bodyPr/>
          <a:lstStyle/>
          <a:p>
            <a:r>
              <a:rPr lang="fa-IR" dirty="0" smtClean="0"/>
              <a:t>- این دستگاه شامل هفت جز می شود که عبارتند از:</a:t>
            </a:r>
          </a:p>
          <a:p>
            <a:r>
              <a:rPr lang="fa-IR" dirty="0" smtClean="0"/>
              <a:t>1)عضله                 2)نیام یا فاشیا                  3)استخوان</a:t>
            </a:r>
          </a:p>
          <a:p>
            <a:r>
              <a:rPr lang="fa-IR" dirty="0" smtClean="0"/>
              <a:t>4)مفصل                 5)لیگامان                      6)تاندون</a:t>
            </a:r>
          </a:p>
          <a:p>
            <a:r>
              <a:rPr lang="fa-IR" dirty="0" smtClean="0"/>
              <a:t>7)بورس.</a:t>
            </a:r>
          </a:p>
          <a:p>
            <a:endParaRPr lang="fa-IR" dirty="0"/>
          </a:p>
          <a:p>
            <a:endParaRPr lang="fa-IR" dirty="0" smtClean="0"/>
          </a:p>
          <a:p>
            <a:pPr>
              <a:buFontTx/>
              <a:buChar char="-"/>
            </a:pPr>
            <a:r>
              <a:rPr lang="fa-IR" sz="3200" u="sng" dirty="0" smtClean="0"/>
              <a:t>شکستگی</a:t>
            </a:r>
            <a:r>
              <a:rPr lang="fa-IR" dirty="0" smtClean="0"/>
              <a:t>:از هم گسیختگی در پیوستگی استخوان که اغلب در اثر یک نیروی خارجی ایجاد میشود .</a:t>
            </a:r>
          </a:p>
          <a:p>
            <a:pPr>
              <a:buFontTx/>
              <a:buChar char="-"/>
            </a:pPr>
            <a:r>
              <a:rPr lang="fa-IR" sz="3200" u="sng" dirty="0" smtClean="0"/>
              <a:t>در رفتگی </a:t>
            </a:r>
            <a:r>
              <a:rPr lang="fa-IR" dirty="0" smtClean="0"/>
              <a:t>: از هم گسیختگی یک مفصل بطوریکه انتهاهای استخوانی ، دیگر در تماس با هم نباشد . لیگامانهای حمایت کننده کامل پاره شده اند .</a:t>
            </a:r>
            <a:endParaRPr lang="fa-IR" dirty="0"/>
          </a:p>
        </p:txBody>
      </p:sp>
    </p:spTree>
    <p:extLst>
      <p:ext uri="{BB962C8B-B14F-4D97-AF65-F5344CB8AC3E}">
        <p14:creationId xmlns:p14="http://schemas.microsoft.com/office/powerpoint/2010/main" val="773710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a:t>
            </a:r>
            <a:endParaRPr lang="fa-IR" dirty="0"/>
          </a:p>
        </p:txBody>
      </p:sp>
      <p:sp>
        <p:nvSpPr>
          <p:cNvPr id="3" name="Content Placeholder 2"/>
          <p:cNvSpPr>
            <a:spLocks noGrp="1"/>
          </p:cNvSpPr>
          <p:nvPr>
            <p:ph idx="1"/>
          </p:nvPr>
        </p:nvSpPr>
        <p:spPr/>
        <p:txBody>
          <a:bodyPr/>
          <a:lstStyle/>
          <a:p>
            <a:r>
              <a:rPr lang="fa-IR" sz="3200" u="sng" dirty="0" smtClean="0"/>
              <a:t>پیچ خوردگی </a:t>
            </a:r>
            <a:r>
              <a:rPr lang="fa-IR" dirty="0" smtClean="0"/>
              <a:t>: نوعی آسیب مفصلی است که در آن دررفتگی ناکامل یا موقتی انتهاهای استخوانها و نیز کشیدگی یا پاره گی ناکامل لیگامانهای حمایت کننده روی میدهد . بسته به میزان تخریبی که در لیگامانههای حماین کننده ایجاد میشود میتواند خفیفی تا شدید طبقه بندی شود . ( اسپرین )</a:t>
            </a:r>
          </a:p>
          <a:p>
            <a:endParaRPr lang="fa-IR" dirty="0"/>
          </a:p>
          <a:p>
            <a:r>
              <a:rPr lang="fa-IR" sz="3200" u="sng" dirty="0" smtClean="0"/>
              <a:t>کشیدگی</a:t>
            </a:r>
            <a:r>
              <a:rPr lang="fa-IR" dirty="0" smtClean="0"/>
              <a:t> : در عضله به معنای کشیده شدن یا پارگی عضله است که باعث درد ، تورم و کبودی بافت نرم منطقه میشود . هیچ گونه آسیب مفصلی یا لیگامانی به وجود نمی آید . ( استرین )</a:t>
            </a:r>
          </a:p>
          <a:p>
            <a:endParaRPr lang="fa-IR" dirty="0"/>
          </a:p>
          <a:p>
            <a:endParaRPr lang="fa-IR" dirty="0" smtClean="0"/>
          </a:p>
          <a:p>
            <a:endParaRPr lang="fa-IR" dirty="0"/>
          </a:p>
        </p:txBody>
      </p:sp>
    </p:spTree>
    <p:extLst>
      <p:ext uri="{BB962C8B-B14F-4D97-AF65-F5344CB8AC3E}">
        <p14:creationId xmlns:p14="http://schemas.microsoft.com/office/powerpoint/2010/main" val="3350161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fa-IR" dirty="0"/>
          </a:p>
        </p:txBody>
      </p:sp>
      <p:sp>
        <p:nvSpPr>
          <p:cNvPr id="3" name="Content Placeholder 2"/>
          <p:cNvSpPr>
            <a:spLocks noGrp="1"/>
          </p:cNvSpPr>
          <p:nvPr>
            <p:ph idx="1"/>
          </p:nvPr>
        </p:nvSpPr>
        <p:spPr/>
        <p:txBody>
          <a:bodyPr/>
          <a:lstStyle/>
          <a:p>
            <a:r>
              <a:rPr lang="fa-IR" dirty="0" smtClean="0"/>
              <a:t>منطقه آسیب ناحیه ای از بافت نرم شامل اعصاب و رگها یخونی مجاور است که اسیب آشکار یک استخوان یا مفصل را در بر گرفته است .</a:t>
            </a:r>
          </a:p>
          <a:p>
            <a:endParaRPr lang="fa-IR" dirty="0"/>
          </a:p>
          <a:p>
            <a:r>
              <a:rPr lang="fa-IR" sz="3600" dirty="0" smtClean="0"/>
              <a:t>مکانیسم آسیب </a:t>
            </a:r>
            <a:r>
              <a:rPr lang="fa-IR" dirty="0" smtClean="0"/>
              <a:t>: برای ایجاد شکستگیها و یا دررفتگیها نیروی زیادی لازم است این نیرو ممکن است به شیوه های زیر بر انداموارد شود .</a:t>
            </a:r>
          </a:p>
          <a:p>
            <a:r>
              <a:rPr lang="fa-IR" b="1" dirty="0" smtClean="0"/>
              <a:t>ضربه های مستقیم </a:t>
            </a:r>
            <a:r>
              <a:rPr lang="fa-IR" dirty="0" smtClean="0"/>
              <a:t>: ضربه مستقیم استخوان را در نقطه اصابت میشکند .</a:t>
            </a:r>
          </a:p>
          <a:p>
            <a:r>
              <a:rPr lang="fa-IR" b="1" dirty="0" smtClean="0"/>
              <a:t>نیروهای غیر مستقیم </a:t>
            </a:r>
            <a:r>
              <a:rPr lang="fa-IR" dirty="0" smtClean="0"/>
              <a:t>: باعث شکستگی و یا دررفتگی در یک نقطه دور از محل ضربه میشود .</a:t>
            </a:r>
          </a:p>
          <a:p>
            <a:r>
              <a:rPr lang="fa-IR" b="1" dirty="0" smtClean="0"/>
              <a:t>نیروهای چرخشی </a:t>
            </a:r>
            <a:r>
              <a:rPr lang="fa-IR" dirty="0" smtClean="0"/>
              <a:t>: از علل شایع به خصوص در مورد لیگامان صلیبی غدامی زانوست .</a:t>
            </a:r>
          </a:p>
          <a:p>
            <a:r>
              <a:rPr lang="fa-IR" b="1" dirty="0" smtClean="0"/>
              <a:t>آسیب با انرژی زیاد </a:t>
            </a:r>
            <a:r>
              <a:rPr lang="fa-IR" dirty="0" smtClean="0"/>
              <a:t>: مانند آسیب در سوانح یا سقوط از ارتفاع سبب ایجاد تخریب در اسکلت بافت نرم اطراف و اعضای حیاتی میشود .</a:t>
            </a:r>
          </a:p>
        </p:txBody>
      </p:sp>
    </p:spTree>
    <p:extLst>
      <p:ext uri="{BB962C8B-B14F-4D97-AF65-F5344CB8AC3E}">
        <p14:creationId xmlns:p14="http://schemas.microsoft.com/office/powerpoint/2010/main" val="1808818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شکستگیها</a:t>
            </a:r>
            <a:endParaRPr lang="fa-IR" dirty="0"/>
          </a:p>
        </p:txBody>
      </p:sp>
      <p:sp>
        <p:nvSpPr>
          <p:cNvPr id="3" name="Content Placeholder 2"/>
          <p:cNvSpPr>
            <a:spLocks noGrp="1"/>
          </p:cNvSpPr>
          <p:nvPr>
            <p:ph idx="1"/>
          </p:nvPr>
        </p:nvSpPr>
        <p:spPr/>
        <p:txBody>
          <a:bodyPr/>
          <a:lstStyle/>
          <a:p>
            <a:pPr marL="114300" indent="0">
              <a:buNone/>
            </a:pPr>
            <a:r>
              <a:rPr lang="fa-IR" dirty="0" smtClean="0"/>
              <a:t>به انواع باز یا بسته ، بدون جابجایی یا همراه با جابجایی تقسیم میشود .</a:t>
            </a:r>
          </a:p>
          <a:p>
            <a:pPr marL="114300" indent="0">
              <a:buNone/>
            </a:pPr>
            <a:endParaRPr lang="fa-IR" dirty="0"/>
          </a:p>
          <a:p>
            <a:pPr marL="114300" indent="0">
              <a:buNone/>
            </a:pPr>
            <a:r>
              <a:rPr lang="fa-IR" sz="2800" b="1" dirty="0" smtClean="0"/>
              <a:t>نشانه ها : تغییر شکل – حساسیت نقطه ای در لمس – وضعیت دفاعی – تورم – کبودی – کریپتوس – حرکت نابجا – قسمتهای در معرض دید – درد – مفصل قفل شده .</a:t>
            </a:r>
          </a:p>
          <a:p>
            <a:pPr marL="114300" indent="0">
              <a:buNone/>
            </a:pPr>
            <a:endParaRPr lang="fa-IR" sz="2800" b="1" dirty="0"/>
          </a:p>
          <a:p>
            <a:pPr marL="114300" indent="0">
              <a:buNone/>
            </a:pPr>
            <a:r>
              <a:rPr lang="fa-IR" sz="2800" b="1" dirty="0" smtClean="0"/>
              <a:t>کریپتوس و حرکت نابجا وقتی بوجود می آید که عضو آسیب دیده حرکت کند یا دست کاری بشود .</a:t>
            </a:r>
            <a:endParaRPr lang="fa-IR" sz="2800" b="1" dirty="0"/>
          </a:p>
        </p:txBody>
      </p:sp>
    </p:spTree>
    <p:extLst>
      <p:ext uri="{BB962C8B-B14F-4D97-AF65-F5344CB8AC3E}">
        <p14:creationId xmlns:p14="http://schemas.microsoft.com/office/powerpoint/2010/main" val="53518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دررفتگی مفصل</a:t>
            </a:r>
            <a:endParaRPr lang="fa-IR" dirty="0"/>
          </a:p>
        </p:txBody>
      </p:sp>
      <p:sp>
        <p:nvSpPr>
          <p:cNvPr id="3" name="Content Placeholder 2"/>
          <p:cNvSpPr>
            <a:spLocks noGrp="1"/>
          </p:cNvSpPr>
          <p:nvPr>
            <p:ph idx="1"/>
          </p:nvPr>
        </p:nvSpPr>
        <p:spPr/>
        <p:txBody>
          <a:bodyPr>
            <a:noAutofit/>
          </a:bodyPr>
          <a:lstStyle/>
          <a:p>
            <a:r>
              <a:rPr lang="fa-IR" sz="3200" dirty="0" smtClean="0"/>
              <a:t>مفاصلی که دررفتگی در آنها بیشترین شیوع را دارد : </a:t>
            </a:r>
            <a:r>
              <a:rPr lang="fa-IR" sz="3200" i="1" u="sng" dirty="0" smtClean="0"/>
              <a:t>انگشتان دست ، شانه ف آرنج ، هیپ ، مچ پا </a:t>
            </a:r>
            <a:r>
              <a:rPr lang="fa-IR" sz="3200" dirty="0" smtClean="0"/>
              <a:t>است .   </a:t>
            </a:r>
          </a:p>
          <a:p>
            <a:endParaRPr lang="fa-IR" sz="3200" dirty="0"/>
          </a:p>
          <a:p>
            <a:r>
              <a:rPr lang="fa-IR" sz="3200" dirty="0" smtClean="0"/>
              <a:t>علایم مفصل دررفته شامل : </a:t>
            </a:r>
            <a:r>
              <a:rPr lang="fa-IR" sz="3200" i="1" u="sng" dirty="0" smtClean="0"/>
              <a:t>تغییر شکل قابل ملاحظه در اندام ، تورم ،  دردی که با هر تلاشی برای حرکت تشدید شود ، حساسیت در لمس ، فقدان کامل و واقعی حرکت طبیعی مفصل ( مفصل قفل شده ) ، بی حسی یا گردش خون مختل اندام یا انگشت </a:t>
            </a:r>
            <a:r>
              <a:rPr lang="fa-IR" sz="3200" dirty="0" smtClean="0"/>
              <a:t>.</a:t>
            </a:r>
            <a:endParaRPr lang="fa-IR" sz="3200" dirty="0"/>
          </a:p>
        </p:txBody>
      </p:sp>
    </p:spTree>
    <p:extLst>
      <p:ext uri="{BB962C8B-B14F-4D97-AF65-F5344CB8AC3E}">
        <p14:creationId xmlns:p14="http://schemas.microsoft.com/office/powerpoint/2010/main" val="1841795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پیچ خوردگی</a:t>
            </a:r>
            <a:endParaRPr lang="fa-IR" dirty="0"/>
          </a:p>
        </p:txBody>
      </p:sp>
      <p:sp>
        <p:nvSpPr>
          <p:cNvPr id="3" name="Content Placeholder 2"/>
          <p:cNvSpPr>
            <a:spLocks noGrp="1"/>
          </p:cNvSpPr>
          <p:nvPr>
            <p:ph idx="1"/>
          </p:nvPr>
        </p:nvSpPr>
        <p:spPr/>
        <p:txBody>
          <a:bodyPr/>
          <a:lstStyle/>
          <a:p>
            <a:r>
              <a:rPr lang="fa-IR" dirty="0" smtClean="0"/>
              <a:t>وقتی ایجاد میشود که مفصلی بیش از حد طبیعی بچرخد یا کشیده شود .</a:t>
            </a:r>
          </a:p>
          <a:p>
            <a:r>
              <a:rPr lang="fa-IR" b="1" u="sng" dirty="0" smtClean="0"/>
              <a:t>به عنوان یک جابجایی یا نیمه دررفتگی ناکامل یا شکستگی بدون جابجایی در نظر گرفته میشود . </a:t>
            </a:r>
          </a:p>
          <a:p>
            <a:endParaRPr lang="fa-IR" dirty="0"/>
          </a:p>
          <a:p>
            <a:r>
              <a:rPr lang="fa-IR" dirty="0" smtClean="0"/>
              <a:t>در اثر پیچ خوردگی </a:t>
            </a:r>
            <a:r>
              <a:rPr lang="fa-IR" b="1" u="sng" dirty="0" smtClean="0"/>
              <a:t>تغییر شکل شدید ایجاد نمیشود </a:t>
            </a:r>
            <a:r>
              <a:rPr lang="fa-IR" dirty="0" smtClean="0"/>
              <a:t>و اغلب در نواحی زانو و مچ پا ایجاد میشود .</a:t>
            </a:r>
          </a:p>
          <a:p>
            <a:endParaRPr lang="fa-IR" dirty="0"/>
          </a:p>
          <a:p>
            <a:r>
              <a:rPr lang="fa-IR" dirty="0" smtClean="0"/>
              <a:t>علایم تورم ، کبودی ، حساسیت نقطه ای در لمس ، درد و بی ثباتی مفصل .</a:t>
            </a:r>
          </a:p>
          <a:p>
            <a:endParaRPr lang="fa-IR" dirty="0" smtClean="0"/>
          </a:p>
          <a:p>
            <a:r>
              <a:rPr lang="fa-IR" dirty="0" smtClean="0"/>
              <a:t>- اولویت با بیمارانی است که دراثر قطعات استخوان شکسته دچار اختلال در گردش خون شده اند .</a:t>
            </a:r>
          </a:p>
          <a:p>
            <a:endParaRPr lang="fa-IR" dirty="0"/>
          </a:p>
          <a:p>
            <a:endParaRPr lang="fa-IR" dirty="0" smtClean="0"/>
          </a:p>
          <a:p>
            <a:endParaRPr lang="fa-IR" dirty="0"/>
          </a:p>
          <a:p>
            <a:endParaRPr lang="fa-IR" dirty="0" smtClean="0"/>
          </a:p>
          <a:p>
            <a:endParaRPr lang="fa-IR" dirty="0"/>
          </a:p>
        </p:txBody>
      </p:sp>
    </p:spTree>
    <p:extLst>
      <p:ext uri="{BB962C8B-B14F-4D97-AF65-F5344CB8AC3E}">
        <p14:creationId xmlns:p14="http://schemas.microsoft.com/office/powerpoint/2010/main" val="1728337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مراقبتهای پزشکی از مصدوم اسکلتی</a:t>
            </a:r>
            <a:endParaRPr lang="fa-IR" dirty="0"/>
          </a:p>
        </p:txBody>
      </p:sp>
      <p:sp>
        <p:nvSpPr>
          <p:cNvPr id="3" name="Content Placeholder 2"/>
          <p:cNvSpPr>
            <a:spLocks noGrp="1"/>
          </p:cNvSpPr>
          <p:nvPr>
            <p:ph idx="1"/>
          </p:nvPr>
        </p:nvSpPr>
        <p:spPr/>
        <p:txBody>
          <a:bodyPr/>
          <a:lstStyle/>
          <a:p>
            <a:r>
              <a:rPr lang="fa-IR" dirty="0" smtClean="0"/>
              <a:t>1) </a:t>
            </a:r>
            <a:r>
              <a:rPr lang="fa-IR" i="1" u="sng" dirty="0" smtClean="0"/>
              <a:t>ارزیابی نبض و عملکرد حسی و حرکتی </a:t>
            </a:r>
          </a:p>
          <a:p>
            <a:r>
              <a:rPr lang="fa-IR" dirty="0" smtClean="0"/>
              <a:t>2)روی زخمهای باز را با </a:t>
            </a:r>
            <a:r>
              <a:rPr lang="fa-IR" u="sng" dirty="0" smtClean="0"/>
              <a:t>پانسمان خشک و استریل </a:t>
            </a:r>
            <a:r>
              <a:rPr lang="fa-IR" dirty="0" smtClean="0"/>
              <a:t>به طور کامل بپوشانید .</a:t>
            </a:r>
          </a:p>
          <a:p>
            <a:r>
              <a:rPr lang="fa-IR" dirty="0" smtClean="0"/>
              <a:t>3)از یک </a:t>
            </a:r>
            <a:r>
              <a:rPr lang="fa-IR" u="sng" dirty="0" smtClean="0"/>
              <a:t>آتل</a:t>
            </a:r>
            <a:r>
              <a:rPr lang="fa-IR" dirty="0" smtClean="0"/>
              <a:t> مناسب استفاده کنید .</a:t>
            </a:r>
          </a:p>
          <a:p>
            <a:r>
              <a:rPr lang="fa-IR" dirty="0" smtClean="0"/>
              <a:t>4)در صورت تورم از </a:t>
            </a:r>
            <a:r>
              <a:rPr lang="fa-IR" u="sng" dirty="0" smtClean="0"/>
              <a:t>کیسه یخ </a:t>
            </a:r>
            <a:r>
              <a:rPr lang="fa-IR" dirty="0" smtClean="0"/>
              <a:t>استفاده شود .</a:t>
            </a:r>
          </a:p>
          <a:p>
            <a:r>
              <a:rPr lang="fa-IR" dirty="0" smtClean="0"/>
              <a:t>5)بیمار را برای</a:t>
            </a:r>
            <a:r>
              <a:rPr lang="fa-IR" u="sng" dirty="0" smtClean="0"/>
              <a:t> انتقال </a:t>
            </a:r>
            <a:r>
              <a:rPr lang="fa-IR" dirty="0" smtClean="0"/>
              <a:t>آماده کنید .</a:t>
            </a:r>
          </a:p>
          <a:p>
            <a:r>
              <a:rPr lang="fa-IR" dirty="0" smtClean="0"/>
              <a:t>6)به کارکنان بیمارستان در مورد تمام زخمهای پانسمان شده و آتل گیری شده گزارش بدهید .</a:t>
            </a:r>
            <a:endParaRPr lang="fa-IR" dirty="0"/>
          </a:p>
        </p:txBody>
      </p:sp>
    </p:spTree>
    <p:extLst>
      <p:ext uri="{BB962C8B-B14F-4D97-AF65-F5344CB8AC3E}">
        <p14:creationId xmlns:p14="http://schemas.microsoft.com/office/powerpoint/2010/main" val="3404543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آتل</a:t>
            </a:r>
            <a:endParaRPr lang="fa-IR" dirty="0"/>
          </a:p>
        </p:txBody>
      </p:sp>
      <p:sp>
        <p:nvSpPr>
          <p:cNvPr id="3" name="Content Placeholder 2"/>
          <p:cNvSpPr>
            <a:spLocks noGrp="1"/>
          </p:cNvSpPr>
          <p:nvPr>
            <p:ph idx="1"/>
          </p:nvPr>
        </p:nvSpPr>
        <p:spPr/>
        <p:txBody>
          <a:bodyPr/>
          <a:lstStyle/>
          <a:p>
            <a:r>
              <a:rPr lang="fa-IR" dirty="0" smtClean="0"/>
              <a:t>تعریف : وسیله سخت یا انعطاف پذیری است که برای حمایت و نگهداری اندام آسیب دیده در وضعیت مناسب مورد استفاده قرار میگیرد .</a:t>
            </a:r>
          </a:p>
          <a:p>
            <a:endParaRPr lang="fa-IR" dirty="0"/>
          </a:p>
          <a:p>
            <a:r>
              <a:rPr lang="fa-IR" dirty="0" smtClean="0"/>
              <a:t>آتل گیری با </a:t>
            </a:r>
            <a:r>
              <a:rPr lang="fa-IR" i="1" u="sng" dirty="0" smtClean="0"/>
              <a:t>جلوگیری از حرکت قطعات شکسته ، لبه های شکستگی ، یک مفصل در رفته یا بافت نرم تخریب شده  </a:t>
            </a:r>
            <a:r>
              <a:rPr lang="fa-IR" dirty="0" smtClean="0"/>
              <a:t>باعث :</a:t>
            </a:r>
          </a:p>
          <a:p>
            <a:r>
              <a:rPr lang="fa-IR" i="1" u="sng" dirty="0" smtClean="0"/>
              <a:t>1)کاهش درد </a:t>
            </a:r>
          </a:p>
          <a:p>
            <a:r>
              <a:rPr lang="fa-IR" i="1" u="sng" dirty="0" smtClean="0"/>
              <a:t>2)جلوگیری از تبدیل شکستگی بسته به باز</a:t>
            </a:r>
          </a:p>
          <a:p>
            <a:r>
              <a:rPr lang="fa-IR" i="1" u="sng" dirty="0" smtClean="0"/>
              <a:t>3)انتقال و حرکت راحت بیمار میشود </a:t>
            </a:r>
            <a:r>
              <a:rPr lang="fa-IR" dirty="0" smtClean="0"/>
              <a:t>.</a:t>
            </a:r>
          </a:p>
          <a:p>
            <a:endParaRPr lang="fa-IR" dirty="0"/>
          </a:p>
          <a:p>
            <a:r>
              <a:rPr lang="fa-IR" dirty="0" smtClean="0"/>
              <a:t>آتل در واقع وسیله ای برا ی </a:t>
            </a:r>
            <a:r>
              <a:rPr lang="fa-IR" u="sng" dirty="0" smtClean="0"/>
              <a:t>جلوگیری ا حرکت بخش آسیب دیده </a:t>
            </a:r>
            <a:r>
              <a:rPr lang="fa-IR" dirty="0" smtClean="0"/>
              <a:t>است .</a:t>
            </a:r>
            <a:endParaRPr lang="fa-IR" dirty="0"/>
          </a:p>
        </p:txBody>
      </p:sp>
    </p:spTree>
    <p:extLst>
      <p:ext uri="{BB962C8B-B14F-4D97-AF65-F5344CB8AC3E}">
        <p14:creationId xmlns:p14="http://schemas.microsoft.com/office/powerpoint/2010/main" val="3079874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انواع زخم</a:t>
            </a:r>
            <a:endParaRPr lang="fa-IR" dirty="0"/>
          </a:p>
        </p:txBody>
      </p:sp>
      <p:sp>
        <p:nvSpPr>
          <p:cNvPr id="3" name="Content Placeholder 2"/>
          <p:cNvSpPr>
            <a:spLocks noGrp="1"/>
          </p:cNvSpPr>
          <p:nvPr>
            <p:ph idx="1"/>
          </p:nvPr>
        </p:nvSpPr>
        <p:spPr/>
        <p:txBody>
          <a:bodyPr/>
          <a:lstStyle/>
          <a:p>
            <a:r>
              <a:rPr lang="fa-IR" dirty="0" smtClean="0"/>
              <a:t>زخمها را به انواع زیر طبقه بندی می کنند:</a:t>
            </a:r>
          </a:p>
          <a:p>
            <a:r>
              <a:rPr lang="fa-IR" dirty="0" smtClean="0"/>
              <a:t>1-خراشیدگی یا </a:t>
            </a:r>
            <a:r>
              <a:rPr lang="fa-IR" dirty="0" smtClean="0"/>
              <a:t>زخم </a:t>
            </a:r>
            <a:r>
              <a:rPr lang="fa-IR" dirty="0" smtClean="0"/>
              <a:t>سطحی</a:t>
            </a:r>
          </a:p>
          <a:p>
            <a:r>
              <a:rPr lang="fa-IR" dirty="0" smtClean="0"/>
              <a:t>به حالتی گفته می شود که لایه سطحی پوست از بین می رود.این حالت به دنبال سائیدگی یا بثورات پوستی به وجود می آید.جدا شدن پوست در خراشیدگی ممکن است فقط از یک طرف بوده و بعضی از قسمتهای پوست هنوز متصل است.این نواحی به راحتی ممکن است در تماس با محیط خارج در معرض آلودگی و عفونت باشند.</a:t>
            </a:r>
          </a:p>
          <a:p>
            <a:endParaRPr lang="fa-IR" dirty="0"/>
          </a:p>
          <a:p>
            <a:r>
              <a:rPr lang="fa-IR" dirty="0" smtClean="0"/>
              <a:t>2-بریدگی</a:t>
            </a:r>
          </a:p>
          <a:p>
            <a:r>
              <a:rPr lang="fa-IR" dirty="0"/>
              <a:t>ب</a:t>
            </a:r>
            <a:r>
              <a:rPr lang="fa-IR" dirty="0" smtClean="0"/>
              <a:t>ه </a:t>
            </a:r>
            <a:r>
              <a:rPr lang="fa-IR" dirty="0" smtClean="0"/>
              <a:t>دنبال استفاده از یک ابزار تیز مثل چاقو و یا شیشه شکسته شده بوجود می آید.به دنبال بریدگی آسیب عروقی ایجاد می شود که منجر به خونریزی میشود. از عوارض این نوع زخم می توان به پارگی اعصاب و تاندون ها اشاره کرد.</a:t>
            </a:r>
            <a:endParaRPr lang="fa-IR" dirty="0"/>
          </a:p>
        </p:txBody>
      </p:sp>
    </p:spTree>
    <p:extLst>
      <p:ext uri="{BB962C8B-B14F-4D97-AF65-F5344CB8AC3E}">
        <p14:creationId xmlns:p14="http://schemas.microsoft.com/office/powerpoint/2010/main" val="35884897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آتل</a:t>
            </a:r>
            <a:endParaRPr lang="fa-IR" dirty="0"/>
          </a:p>
        </p:txBody>
      </p:sp>
      <p:sp>
        <p:nvSpPr>
          <p:cNvPr id="3" name="Content Placeholder 2"/>
          <p:cNvSpPr>
            <a:spLocks noGrp="1"/>
          </p:cNvSpPr>
          <p:nvPr>
            <p:ph idx="1"/>
          </p:nvPr>
        </p:nvSpPr>
        <p:spPr/>
        <p:txBody>
          <a:bodyPr/>
          <a:lstStyle/>
          <a:p>
            <a:r>
              <a:rPr lang="fa-IR" dirty="0" smtClean="0"/>
              <a:t>سه نوع آتل وجود دارد :</a:t>
            </a:r>
          </a:p>
          <a:p>
            <a:r>
              <a:rPr lang="fa-IR" sz="4000" b="1" dirty="0" smtClean="0"/>
              <a:t>آتلهای سخت </a:t>
            </a:r>
          </a:p>
          <a:p>
            <a:r>
              <a:rPr lang="fa-IR" sz="4000" b="1" dirty="0" smtClean="0"/>
              <a:t>آتلهای کششی</a:t>
            </a:r>
          </a:p>
          <a:p>
            <a:r>
              <a:rPr lang="fa-IR" sz="4000" b="1" dirty="0" smtClean="0"/>
              <a:t>آتلهای انعطاف  پذیر ( بادی )</a:t>
            </a:r>
            <a:endParaRPr lang="fa-IR" sz="4000" b="1" dirty="0"/>
          </a:p>
        </p:txBody>
      </p:sp>
    </p:spTree>
    <p:extLst>
      <p:ext uri="{BB962C8B-B14F-4D97-AF65-F5344CB8AC3E}">
        <p14:creationId xmlns:p14="http://schemas.microsoft.com/office/powerpoint/2010/main" val="2501920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نتیجه این که</a:t>
            </a:r>
            <a:endParaRPr lang="fa-IR" dirty="0"/>
          </a:p>
        </p:txBody>
      </p:sp>
      <p:sp>
        <p:nvSpPr>
          <p:cNvPr id="3" name="Content Placeholder 2"/>
          <p:cNvSpPr>
            <a:spLocks noGrp="1"/>
          </p:cNvSpPr>
          <p:nvPr>
            <p:ph idx="1"/>
          </p:nvPr>
        </p:nvSpPr>
        <p:spPr/>
        <p:txBody>
          <a:bodyPr/>
          <a:lstStyle/>
          <a:p>
            <a:r>
              <a:rPr lang="fa-IR" dirty="0" smtClean="0"/>
              <a:t>تنها </a:t>
            </a:r>
            <a:r>
              <a:rPr lang="fa-IR" u="sng" dirty="0" smtClean="0"/>
              <a:t>آسیب های اسکلتی – عضلانی </a:t>
            </a:r>
            <a:r>
              <a:rPr lang="fa-IR" dirty="0" smtClean="0"/>
              <a:t>تهدید کننده حیات عبارتند از :</a:t>
            </a:r>
          </a:p>
          <a:p>
            <a:endParaRPr lang="fa-IR" dirty="0"/>
          </a:p>
          <a:p>
            <a:r>
              <a:rPr lang="fa-IR" sz="4000" b="1" u="sng" dirty="0" smtClean="0"/>
              <a:t>شکستگیهای متعدد ، شکستگیهای به همراه اسیب های شریانی ، شکستگی های شدید باز ، قطــع شدگی اندام و شکستگیـــهای لگنی با بی ثباتی هموداینامیک می باشد .</a:t>
            </a:r>
            <a:endParaRPr lang="fa-IR" sz="4000" b="1" u="sng" dirty="0"/>
          </a:p>
        </p:txBody>
      </p:sp>
    </p:spTree>
    <p:extLst>
      <p:ext uri="{BB962C8B-B14F-4D97-AF65-F5344CB8AC3E}">
        <p14:creationId xmlns:p14="http://schemas.microsoft.com/office/powerpoint/2010/main" val="19618046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a:p>
        </p:txBody>
      </p:sp>
    </p:spTree>
    <p:extLst>
      <p:ext uri="{BB962C8B-B14F-4D97-AF65-F5344CB8AC3E}">
        <p14:creationId xmlns:p14="http://schemas.microsoft.com/office/powerpoint/2010/main" val="103476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انواع زخم</a:t>
            </a:r>
            <a:endParaRPr lang="fa-IR" dirty="0"/>
          </a:p>
        </p:txBody>
      </p:sp>
      <p:sp>
        <p:nvSpPr>
          <p:cNvPr id="3" name="Content Placeholder 2"/>
          <p:cNvSpPr>
            <a:spLocks noGrp="1"/>
          </p:cNvSpPr>
          <p:nvPr>
            <p:ph idx="1"/>
          </p:nvPr>
        </p:nvSpPr>
        <p:spPr/>
        <p:txBody>
          <a:bodyPr/>
          <a:lstStyle/>
          <a:p>
            <a:r>
              <a:rPr lang="fa-IR" dirty="0" smtClean="0"/>
              <a:t>3-پارگی</a:t>
            </a:r>
          </a:p>
          <a:p>
            <a:r>
              <a:rPr lang="fa-IR" dirty="0"/>
              <a:t>ب</a:t>
            </a:r>
            <a:r>
              <a:rPr lang="fa-IR" dirty="0" smtClean="0"/>
              <a:t>ه پارگی پوست گفته میشود که ممکن است سطحی بوده و یا ساختارهای عمقی را درگیر کرده باشد.بر خلاف زخمهای بریدگیکه سبب خونریزی شدید می شود در بافتهای نرم مجاور در منطفه پارگی خونریزی کمتر بوده ودر معرض ابتلا به عفونت است.علت بروز سیم خاردار،فلزات تیز و شکسته شده باشد.</a:t>
            </a:r>
          </a:p>
          <a:p>
            <a:r>
              <a:rPr lang="fa-IR" dirty="0" smtClean="0"/>
              <a:t>4-زخمهای نفوذی</a:t>
            </a:r>
          </a:p>
          <a:p>
            <a:r>
              <a:rPr lang="fa-IR" dirty="0" smtClean="0"/>
              <a:t>به دنبال عبور اجسام تیز یا غیر تیز چون چاقو،کارد یا نیش  حیوانها ،گیاهان و موجودهای دریایی از پوست و نفوذ به لایه های عمقی پوست و یا اندام های داخلی به وجود می آید.</a:t>
            </a:r>
          </a:p>
          <a:p>
            <a:r>
              <a:rPr lang="fa-IR" dirty="0" smtClean="0"/>
              <a:t>5- چاقو خوردگی</a:t>
            </a:r>
          </a:p>
          <a:p>
            <a:r>
              <a:rPr lang="fa-IR" dirty="0" smtClean="0"/>
              <a:t>به طور اختصاصی به زخم نفوذی ناشی از چاقو یا کارد ایجاد میشود .زخم باز بوده و ممکن است تهدید کننده حیات باشد و منجر به خونریزی</a:t>
            </a:r>
            <a:endParaRPr lang="fa-IR" dirty="0"/>
          </a:p>
        </p:txBody>
      </p:sp>
    </p:spTree>
    <p:extLst>
      <p:ext uri="{BB962C8B-B14F-4D97-AF65-F5344CB8AC3E}">
        <p14:creationId xmlns:p14="http://schemas.microsoft.com/office/powerpoint/2010/main" val="2621462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انواع زخم</a:t>
            </a:r>
            <a:endParaRPr lang="fa-IR" dirty="0"/>
          </a:p>
        </p:txBody>
      </p:sp>
      <p:sp>
        <p:nvSpPr>
          <p:cNvPr id="3" name="Content Placeholder 2"/>
          <p:cNvSpPr>
            <a:spLocks noGrp="1"/>
          </p:cNvSpPr>
          <p:nvPr>
            <p:ph idx="1"/>
          </p:nvPr>
        </p:nvSpPr>
        <p:spPr/>
        <p:txBody>
          <a:bodyPr/>
          <a:lstStyle/>
          <a:p>
            <a:r>
              <a:rPr lang="fa-IR" dirty="0" smtClean="0"/>
              <a:t>6- تیر خوردگی</a:t>
            </a:r>
          </a:p>
          <a:p>
            <a:r>
              <a:rPr lang="fa-IR" dirty="0" smtClean="0"/>
              <a:t>به دنبال نفوذ گلوله تفنگ یا اسلحه به وجود می آید.شدت ضربه به سرعت ورود گلوله به بدن بستگی دارد.زخم دارای ورود و خروج است.</a:t>
            </a:r>
          </a:p>
          <a:p>
            <a:r>
              <a:rPr lang="fa-IR" dirty="0" smtClean="0"/>
              <a:t>7-کوفتگی</a:t>
            </a:r>
          </a:p>
          <a:p>
            <a:r>
              <a:rPr lang="fa-IR" dirty="0" smtClean="0"/>
              <a:t>به آن کبود شدگی یا کانتوژن نیز گفته میشود،به دنبال ضربه غیر نفوذی ایجاد شده و منجر به خونریزی عروقی در بافتها و به دنبال آن تورم و تغییر رنگ پوست می شود.علایمی که همراه با کوفتگی دیده می شود شامل درد،کاهش قدرت و حرکت اندامها میشود .</a:t>
            </a:r>
          </a:p>
          <a:p>
            <a:r>
              <a:rPr lang="fa-IR" dirty="0" smtClean="0"/>
              <a:t>درمان آن شامل کمپرس سرد،قرار دادن اندام بالاتر از قلب و استراحت اندام می باشد.</a:t>
            </a:r>
            <a:endParaRPr lang="fa-IR" dirty="0"/>
          </a:p>
        </p:txBody>
      </p:sp>
    </p:spTree>
    <p:extLst>
      <p:ext uri="{BB962C8B-B14F-4D97-AF65-F5344CB8AC3E}">
        <p14:creationId xmlns:p14="http://schemas.microsoft.com/office/powerpoint/2010/main" val="1772193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ارزیابی زخم</a:t>
            </a:r>
            <a:endParaRPr lang="fa-IR" dirty="0"/>
          </a:p>
        </p:txBody>
      </p:sp>
      <p:sp>
        <p:nvSpPr>
          <p:cNvPr id="3" name="Content Placeholder 2"/>
          <p:cNvSpPr>
            <a:spLocks noGrp="1"/>
          </p:cNvSpPr>
          <p:nvPr>
            <p:ph idx="1"/>
          </p:nvPr>
        </p:nvSpPr>
        <p:spPr/>
        <p:txBody>
          <a:bodyPr/>
          <a:lstStyle/>
          <a:p>
            <a:r>
              <a:rPr lang="fa-IR" dirty="0" smtClean="0"/>
              <a:t>جهت ارزیابی زخم به نکات زیر توجه کنید:</a:t>
            </a:r>
          </a:p>
          <a:p>
            <a:r>
              <a:rPr lang="fa-IR" dirty="0" smtClean="0"/>
              <a:t>1)مکانیسم ضربه به خصوص در ضربات داخلی</a:t>
            </a:r>
          </a:p>
          <a:p>
            <a:r>
              <a:rPr lang="fa-IR" dirty="0" smtClean="0"/>
              <a:t>2)زمان ضربه</a:t>
            </a:r>
          </a:p>
          <a:p>
            <a:r>
              <a:rPr lang="fa-IR" dirty="0" smtClean="0"/>
              <a:t>3)محل آسیب،برای مثال خطر بروز ابتلا به کزاز وجود دارد؟</a:t>
            </a:r>
          </a:p>
          <a:p>
            <a:r>
              <a:rPr lang="fa-IR" dirty="0" smtClean="0"/>
              <a:t>4)وضعیت واکسیناسیون مددجو در مورد واکسن کزاز</a:t>
            </a:r>
          </a:p>
          <a:p>
            <a:r>
              <a:rPr lang="fa-IR" dirty="0" smtClean="0"/>
              <a:t>5)محل زخم </a:t>
            </a:r>
          </a:p>
          <a:p>
            <a:r>
              <a:rPr lang="fa-IR" dirty="0" smtClean="0"/>
              <a:t>6)خونرسانی به اندامهایی که بعد از محل زخم قرار کرفته به چه صورتی است</a:t>
            </a:r>
          </a:p>
          <a:p>
            <a:r>
              <a:rPr lang="fa-IR" dirty="0" smtClean="0"/>
              <a:t>7)وسعت آسیب </a:t>
            </a:r>
          </a:p>
          <a:p>
            <a:r>
              <a:rPr lang="fa-IR" dirty="0" smtClean="0"/>
              <a:t>8)آیا سوختگی و تاول وجود دارد.وسعت و عمق و نوع ناحیه مشخص شود.</a:t>
            </a:r>
          </a:p>
          <a:p>
            <a:r>
              <a:rPr lang="fa-IR" dirty="0" smtClean="0"/>
              <a:t>9)مقدار خونریزی و نوع آن </a:t>
            </a:r>
          </a:p>
          <a:p>
            <a:r>
              <a:rPr lang="fa-IR" dirty="0" smtClean="0"/>
              <a:t>10)وجود جسم خارجی</a:t>
            </a:r>
            <a:endParaRPr lang="fa-IR" dirty="0"/>
          </a:p>
        </p:txBody>
      </p:sp>
    </p:spTree>
    <p:extLst>
      <p:ext uri="{BB962C8B-B14F-4D97-AF65-F5344CB8AC3E}">
        <p14:creationId xmlns:p14="http://schemas.microsoft.com/office/powerpoint/2010/main" val="2194452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نحوه تمیز کردن زخم</a:t>
            </a:r>
            <a:endParaRPr lang="fa-IR" dirty="0"/>
          </a:p>
        </p:txBody>
      </p:sp>
      <p:sp>
        <p:nvSpPr>
          <p:cNvPr id="3" name="Content Placeholder 2"/>
          <p:cNvSpPr>
            <a:spLocks noGrp="1"/>
          </p:cNvSpPr>
          <p:nvPr>
            <p:ph idx="1"/>
          </p:nvPr>
        </p:nvSpPr>
        <p:spPr/>
        <p:txBody>
          <a:bodyPr/>
          <a:lstStyle/>
          <a:p>
            <a:r>
              <a:rPr lang="fa-IR" dirty="0" smtClean="0"/>
              <a:t>در صورتی که لازم است ،زخم را با آب شستشو دهید.آب شیر  شهری حاوی باکتری پاتوژن نبوده و در اورژانس جهت تمیز کردن زخمها در مراحل حاد  مورد استفاده قرار می گیرد.در صورت در دسترس نبودن آب تمیز ،آب را جوشانده ،سپس سرد کرده و از آن استفاده می کنیم.</a:t>
            </a:r>
          </a:p>
          <a:p>
            <a:endParaRPr lang="fa-IR" dirty="0"/>
          </a:p>
          <a:p>
            <a:r>
              <a:rPr lang="fa-IR" dirty="0" smtClean="0"/>
              <a:t>در مواقعی که جسم خارجی در زخم وجود دارد  آن را بیرون بیاورید(غیر از زمانی که جسم در عمق بافت قرار گرفته است.)</a:t>
            </a:r>
          </a:p>
          <a:p>
            <a:endParaRPr lang="fa-IR" dirty="0"/>
          </a:p>
          <a:p>
            <a:r>
              <a:rPr lang="fa-IR" dirty="0" smtClean="0"/>
              <a:t>زخم را خشک کرده و روی آن یک پانسمان  استریل قرار دهید.</a:t>
            </a:r>
          </a:p>
        </p:txBody>
      </p:sp>
    </p:spTree>
    <p:extLst>
      <p:ext uri="{BB962C8B-B14F-4D97-AF65-F5344CB8AC3E}">
        <p14:creationId xmlns:p14="http://schemas.microsoft.com/office/powerpoint/2010/main" val="1676484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پانسمان</a:t>
            </a:r>
            <a:endParaRPr lang="fa-IR" dirty="0"/>
          </a:p>
        </p:txBody>
      </p:sp>
      <p:sp>
        <p:nvSpPr>
          <p:cNvPr id="3" name="Content Placeholder 2"/>
          <p:cNvSpPr>
            <a:spLocks noGrp="1"/>
          </p:cNvSpPr>
          <p:nvPr>
            <p:ph idx="1"/>
          </p:nvPr>
        </p:nvSpPr>
        <p:spPr/>
        <p:txBody>
          <a:bodyPr/>
          <a:lstStyle/>
          <a:p>
            <a:r>
              <a:rPr lang="fa-IR" dirty="0" smtClean="0"/>
              <a:t>استفاده از پانسمان زخم را خشک نگه می دارد  واز هر گونه آسیب و ضربه  ممانعت  می کند.</a:t>
            </a:r>
            <a:endParaRPr lang="fa-IR" dirty="0"/>
          </a:p>
          <a:p>
            <a:r>
              <a:rPr lang="fa-IR" dirty="0" smtClean="0"/>
              <a:t>در حال حاضر انواع مختلفی  پانسمان جهت بستن زخمها استفاده می شود.</a:t>
            </a:r>
          </a:p>
          <a:p>
            <a:r>
              <a:rPr lang="fa-IR" dirty="0" smtClean="0"/>
              <a:t>نکات زیر در هنگام کاربرد پانسمان باید مورد توجه قرار گیرد:</a:t>
            </a:r>
          </a:p>
          <a:p>
            <a:r>
              <a:rPr lang="fa-IR" dirty="0" smtClean="0"/>
              <a:t>1)پانسمان به اندازه کافی بزرگ باشد تا به راحتی روی زخم را بپوشاند .</a:t>
            </a:r>
          </a:p>
          <a:p>
            <a:r>
              <a:rPr lang="fa-IR" dirty="0" smtClean="0"/>
              <a:t>2)در صورت امکان از پاسمان استریل استفاده شود اما در مواقعی که پانسامان استریل در دسترس نیست پانسمان تمیز بدون پرز بکار برده شود .</a:t>
            </a:r>
          </a:p>
          <a:p>
            <a:r>
              <a:rPr lang="fa-IR" dirty="0" smtClean="0"/>
              <a:t>3)در هنگام انجام پانسمان لبه ها و  کناره های زخم را بپوشانید .</a:t>
            </a:r>
          </a:p>
          <a:p>
            <a:r>
              <a:rPr lang="fa-IR" dirty="0" smtClean="0"/>
              <a:t>4)برای زخمهای سطــحی و بریدگیهای کوچـک از پانسمانهایی که به محـــل می چسبد استفاده کنید .</a:t>
            </a:r>
          </a:p>
          <a:p>
            <a:r>
              <a:rPr lang="fa-IR" dirty="0" smtClean="0"/>
              <a:t>5)قبل از استفاده از پانسمان مشمعی در مورد هرگونه آلرژی به آن از مصدو سوال کنید .</a:t>
            </a:r>
            <a:endParaRPr lang="fa-IR" dirty="0"/>
          </a:p>
        </p:txBody>
      </p:sp>
    </p:spTree>
    <p:extLst>
      <p:ext uri="{BB962C8B-B14F-4D97-AF65-F5344CB8AC3E}">
        <p14:creationId xmlns:p14="http://schemas.microsoft.com/office/powerpoint/2010/main" val="110830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a:r>
            <a:br>
              <a:rPr lang="fa-IR" dirty="0" smtClean="0"/>
            </a:br>
            <a:r>
              <a:rPr lang="fa-IR" dirty="0" smtClean="0"/>
              <a:t>پانسمان زخم</a:t>
            </a:r>
            <a:br>
              <a:rPr lang="fa-IR" dirty="0" smtClean="0"/>
            </a:br>
            <a:endParaRPr lang="fa-IR" dirty="0"/>
          </a:p>
        </p:txBody>
      </p:sp>
      <p:sp>
        <p:nvSpPr>
          <p:cNvPr id="3" name="Content Placeholder 2"/>
          <p:cNvSpPr>
            <a:spLocks noGrp="1"/>
          </p:cNvSpPr>
          <p:nvPr>
            <p:ph idx="1"/>
          </p:nvPr>
        </p:nvSpPr>
        <p:spPr/>
        <p:txBody>
          <a:bodyPr/>
          <a:lstStyle/>
          <a:p>
            <a:r>
              <a:rPr lang="fa-IR" dirty="0" smtClean="0"/>
              <a:t>به منظور محافظت از زخم ، کنترل خونریزی ، بی حرکت کردن ، حمایت اندامها و کاهش تورم از پانسمان استفاده می شود .</a:t>
            </a:r>
          </a:p>
          <a:p>
            <a:r>
              <a:rPr lang="fa-IR" dirty="0" smtClean="0"/>
              <a:t>در حال حاضر سه نوع بانداژ استفاده می گردد :</a:t>
            </a:r>
          </a:p>
          <a:p>
            <a:r>
              <a:rPr lang="fa-IR" dirty="0" smtClean="0"/>
              <a:t>غلتکی یا استوانه ای </a:t>
            </a:r>
          </a:p>
          <a:p>
            <a:r>
              <a:rPr lang="fa-IR" dirty="0" smtClean="0"/>
              <a:t>لوله ای </a:t>
            </a:r>
          </a:p>
          <a:p>
            <a:r>
              <a:rPr lang="fa-IR" dirty="0" smtClean="0"/>
              <a:t>سه گوش یا مثلثی </a:t>
            </a:r>
          </a:p>
          <a:p>
            <a:endParaRPr lang="fa-IR" dirty="0"/>
          </a:p>
          <a:p>
            <a:endParaRPr lang="fa-IR" dirty="0" smtClean="0"/>
          </a:p>
          <a:p>
            <a:r>
              <a:rPr lang="fa-IR" dirty="0" smtClean="0"/>
              <a:t>پانسمانهای دم دستی ( تمیز و غیر کرکی و بدون پرز ) شامل حوله ها و دستمالهای بهداشتی ، دستمال سفره و تکه های جدا شده از ملافه می باشد .</a:t>
            </a:r>
          </a:p>
          <a:p>
            <a:endParaRPr lang="fa-IR" dirty="0"/>
          </a:p>
        </p:txBody>
      </p:sp>
    </p:spTree>
    <p:extLst>
      <p:ext uri="{BB962C8B-B14F-4D97-AF65-F5344CB8AC3E}">
        <p14:creationId xmlns:p14="http://schemas.microsoft.com/office/powerpoint/2010/main" val="1606274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241</TotalTime>
  <Words>2614</Words>
  <Application>Microsoft Office PowerPoint</Application>
  <PresentationFormat>On-screen Show (4:3)</PresentationFormat>
  <Paragraphs>205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Adjacency</vt:lpstr>
      <vt:lpstr>کمکهای اولیه</vt:lpstr>
      <vt:lpstr>زخم ها و خونریزی</vt:lpstr>
      <vt:lpstr>انواع زخم</vt:lpstr>
      <vt:lpstr>انواع زخم</vt:lpstr>
      <vt:lpstr>انواع زخم</vt:lpstr>
      <vt:lpstr>ارزیابی زخم</vt:lpstr>
      <vt:lpstr>نحوه تمیز کردن زخم</vt:lpstr>
      <vt:lpstr>پانسمان</vt:lpstr>
      <vt:lpstr> پانسمان زخم </vt:lpstr>
      <vt:lpstr>بانداژهای غلتکی یا استوانه ای</vt:lpstr>
      <vt:lpstr>بانداژ لوله ای </vt:lpstr>
      <vt:lpstr>بانداژ سه گوش یا مثلثی</vt:lpstr>
      <vt:lpstr>کمپرس سرد</vt:lpstr>
      <vt:lpstr>فرو رفتن جسم خارجی در پوست</vt:lpstr>
      <vt:lpstr>جسم خارجی کوچک</vt:lpstr>
      <vt:lpstr>جسم خارجی بزرگ</vt:lpstr>
      <vt:lpstr>فرو رفتن اجسام نوک تیز</vt:lpstr>
      <vt:lpstr>خونریزی</vt:lpstr>
      <vt:lpstr>خونریزی</vt:lpstr>
      <vt:lpstr>راههای کنترل خونریزی</vt:lpstr>
      <vt:lpstr>به یاد داشته باشیم </vt:lpstr>
      <vt:lpstr>آسیب های دستگاه عضلانی -اسکلتی</vt:lpstr>
      <vt:lpstr>.</vt:lpstr>
      <vt:lpstr>PowerPoint Presentation</vt:lpstr>
      <vt:lpstr>شکستگیها</vt:lpstr>
      <vt:lpstr>دررفتگی مفصل</vt:lpstr>
      <vt:lpstr>پیچ خوردگی</vt:lpstr>
      <vt:lpstr>مراقبتهای پزشکی از مصدوم اسکلتی</vt:lpstr>
      <vt:lpstr>آتل</vt:lpstr>
      <vt:lpstr>آتل</vt:lpstr>
      <vt:lpstr>نتیجه این که</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کمکهای اولیه</dc:title>
  <dc:creator>user</dc:creator>
  <cp:lastModifiedBy>user</cp:lastModifiedBy>
  <cp:revision>37</cp:revision>
  <dcterms:created xsi:type="dcterms:W3CDTF">2013-12-20T11:44:18Z</dcterms:created>
  <dcterms:modified xsi:type="dcterms:W3CDTF">2013-12-20T15:47:15Z</dcterms:modified>
</cp:coreProperties>
</file>